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9"/>
  </p:notesMasterIdLst>
  <p:handoutMasterIdLst>
    <p:handoutMasterId r:id="rId20"/>
  </p:handoutMasterIdLst>
  <p:sldIdLst>
    <p:sldId id="256" r:id="rId6"/>
    <p:sldId id="317" r:id="rId7"/>
    <p:sldId id="314" r:id="rId8"/>
    <p:sldId id="311" r:id="rId9"/>
    <p:sldId id="310" r:id="rId10"/>
    <p:sldId id="312" r:id="rId11"/>
    <p:sldId id="325" r:id="rId12"/>
    <p:sldId id="326" r:id="rId13"/>
    <p:sldId id="320" r:id="rId14"/>
    <p:sldId id="321" r:id="rId15"/>
    <p:sldId id="308" r:id="rId16"/>
    <p:sldId id="313" r:id="rId17"/>
    <p:sldId id="258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13-12-2022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13-12-2022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sz="1800" b="0" i="0" u="none" strike="noStrike" baseline="0" dirty="0">
                <a:latin typeface="SabonMT"/>
              </a:rPr>
              <a:t>Well, here you are</a:t>
            </a:r>
            <a:r>
              <a:rPr lang="en-GB" sz="1800" b="0" i="0" u="none" strike="noStrike" baseline="0" dirty="0">
                <a:latin typeface="SabonMT"/>
              </a:rPr>
              <a:t>: sitting down, </a:t>
            </a:r>
            <a:r>
              <a:rPr lang="en-NL" sz="1800" b="0" i="0" u="none" strike="noStrike" baseline="0" dirty="0">
                <a:latin typeface="SabonMT"/>
              </a:rPr>
              <a:t>attending a lecture</a:t>
            </a:r>
            <a:r>
              <a:rPr lang="en-GB" sz="1800" b="0" i="0" u="none" strike="noStrike" baseline="0" dirty="0">
                <a:latin typeface="SabonMT"/>
              </a:rPr>
              <a:t>. Not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really very remarkable, you might think—initially. What’s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more, the </a:t>
            </a:r>
            <a:r>
              <a:rPr lang="en-NL" sz="1800" b="0" i="0" u="none" strike="noStrike" baseline="0" dirty="0">
                <a:latin typeface="SabonMT"/>
              </a:rPr>
              <a:t>lecture </a:t>
            </a:r>
            <a:r>
              <a:rPr lang="en-GB" sz="1800" b="0" i="0" u="none" strike="noStrike" baseline="0" dirty="0">
                <a:latin typeface="SabonMT"/>
              </a:rPr>
              <a:t>is about </a:t>
            </a:r>
            <a:r>
              <a:rPr lang="en-GB" sz="1800" b="0" i="0" u="none" strike="noStrike" baseline="0" dirty="0" err="1">
                <a:latin typeface="SabonMT"/>
              </a:rPr>
              <a:t>cogniti</a:t>
            </a:r>
            <a:r>
              <a:rPr lang="en-NL" sz="1800" b="0" i="0" u="none" strike="noStrike" baseline="0" dirty="0">
                <a:latin typeface="SabonMT"/>
              </a:rPr>
              <a:t>on</a:t>
            </a:r>
            <a:r>
              <a:rPr lang="en-GB" sz="1800" b="0" i="0" u="none" strike="noStrike" baseline="0" dirty="0">
                <a:latin typeface="SabonMT"/>
              </a:rPr>
              <a:t>, a topic you might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expecting to find dull and hardly relevant to what people usually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expect </a:t>
            </a:r>
            <a:r>
              <a:rPr lang="en-NL" sz="1800" b="0" i="0" u="none" strike="noStrike" baseline="0" dirty="0">
                <a:latin typeface="SabonMT"/>
              </a:rPr>
              <a:t>artificial intelligence</a:t>
            </a:r>
            <a:r>
              <a:rPr lang="en-GB" sz="1800" b="0" i="0" u="none" strike="noStrike" baseline="0" dirty="0">
                <a:latin typeface="SabonMT"/>
              </a:rPr>
              <a:t> to be about. </a:t>
            </a:r>
            <a:r>
              <a:rPr lang="en-NL" sz="1800" b="0" i="0" u="none" strike="noStrike" baseline="0" dirty="0">
                <a:latin typeface="SabonMT"/>
              </a:rPr>
              <a:t>Is cognition really that important? </a:t>
            </a:r>
            <a:r>
              <a:rPr lang="en-GB" sz="1800" b="0" i="0" u="none" strike="noStrike" baseline="0" dirty="0">
                <a:latin typeface="SabonMT"/>
              </a:rPr>
              <a:t>If so, are they really as interesting as other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aspects of </a:t>
            </a:r>
            <a:r>
              <a:rPr lang="en-NL" sz="1800" b="0" i="0" u="none" strike="noStrike" baseline="0" dirty="0">
                <a:latin typeface="SabonMT"/>
              </a:rPr>
              <a:t>artificial intelligence?</a:t>
            </a:r>
          </a:p>
          <a:p>
            <a:pPr algn="l"/>
            <a:endParaRPr lang="en-NL" sz="1800" b="0" i="0" u="none" strike="noStrike" baseline="0" dirty="0">
              <a:latin typeface="SabonMT"/>
            </a:endParaRPr>
          </a:p>
          <a:p>
            <a:pPr algn="l"/>
            <a:r>
              <a:rPr lang="en-GB" sz="1800" b="0" i="0" u="none" strike="noStrike" baseline="0" dirty="0">
                <a:latin typeface="SabonMT"/>
              </a:rPr>
              <a:t>Let us consider this by asking some questions. How did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you </a:t>
            </a:r>
            <a:r>
              <a:rPr lang="en-NL" sz="1800" b="0" i="0" u="none" strike="noStrike" baseline="0" dirty="0">
                <a:latin typeface="SabonMT"/>
              </a:rPr>
              <a:t>hear about this study</a:t>
            </a:r>
            <a:r>
              <a:rPr lang="en-GB" sz="1800" b="0" i="0" u="none" strike="noStrike" baseline="0" dirty="0">
                <a:latin typeface="SabonMT"/>
              </a:rPr>
              <a:t>? Why did you decide to </a:t>
            </a:r>
            <a:r>
              <a:rPr lang="en-NL" sz="1800" b="0" i="0" u="none" strike="noStrike" baseline="0" dirty="0" err="1">
                <a:latin typeface="SabonMT"/>
              </a:rPr>
              <a:t>enroll</a:t>
            </a:r>
            <a:r>
              <a:rPr lang="en-GB" sz="1800" b="0" i="0" u="none" strike="noStrike" baseline="0" dirty="0">
                <a:latin typeface="SabonMT"/>
              </a:rPr>
              <a:t>? Perhaps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someone told you about it. How do you remember who told you?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Would you recognise that person if you saw them again? How did you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understand what they said to you? If you had to go to the </a:t>
            </a:r>
            <a:r>
              <a:rPr lang="en-NL" sz="1800" b="0" i="0" u="none" strike="noStrike" baseline="0" dirty="0">
                <a:latin typeface="SabonMT"/>
              </a:rPr>
              <a:t>ADSAI website</a:t>
            </a:r>
            <a:r>
              <a:rPr lang="en-GB" sz="1800" b="0" i="0" u="none" strike="noStrike" baseline="0" dirty="0">
                <a:latin typeface="SabonMT"/>
              </a:rPr>
              <a:t>, how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did you know what to do there, or how use the </a:t>
            </a:r>
            <a:r>
              <a:rPr lang="en-NL" sz="1800" b="0" i="0" u="none" strike="noStrike" baseline="0" dirty="0">
                <a:latin typeface="SabonMT"/>
              </a:rPr>
              <a:t>project brief overview</a:t>
            </a:r>
            <a:r>
              <a:rPr lang="en-GB" sz="1800" b="0" i="0" u="none" strike="noStrike" baseline="0" dirty="0">
                <a:latin typeface="SabonMT"/>
              </a:rPr>
              <a:t>? How d</a:t>
            </a:r>
            <a:r>
              <a:rPr lang="en-NL" sz="1800" b="0" i="0" u="none" strike="noStrike" baseline="0" dirty="0">
                <a:latin typeface="SabonMT"/>
              </a:rPr>
              <a:t>o </a:t>
            </a:r>
            <a:r>
              <a:rPr lang="en-GB" sz="1800" b="0" i="0" u="none" strike="noStrike" baseline="0" dirty="0">
                <a:latin typeface="SabonMT"/>
              </a:rPr>
              <a:t>you know what a </a:t>
            </a:r>
            <a:r>
              <a:rPr lang="en-NL" sz="1800" b="0" i="0" u="none" strike="noStrike" baseline="0" dirty="0">
                <a:latin typeface="SabonMT"/>
              </a:rPr>
              <a:t>the right content for which day looks like and where to find it? H</a:t>
            </a:r>
            <a:r>
              <a:rPr lang="en-GB" sz="1800" b="0" i="0" u="none" strike="noStrike" baseline="0" dirty="0">
                <a:latin typeface="SabonMT"/>
              </a:rPr>
              <a:t>ow did you avoid walking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into people on your route? How did you read the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words on the </a:t>
            </a:r>
            <a:r>
              <a:rPr lang="en-NL" sz="1800" b="0" i="0" u="none" strike="noStrike" baseline="0" dirty="0">
                <a:latin typeface="SabonMT"/>
              </a:rPr>
              <a:t>slide on the board? And how do you remember what they mean? If you don’t and want to google them, how </a:t>
            </a:r>
            <a:r>
              <a:rPr lang="en-GB" sz="1800" b="0" i="0" u="none" strike="noStrike" baseline="0" dirty="0">
                <a:latin typeface="SabonMT"/>
              </a:rPr>
              <a:t>d</a:t>
            </a:r>
            <a:r>
              <a:rPr lang="en-NL" sz="1800" b="0" i="0" u="none" strike="noStrike" baseline="0" dirty="0">
                <a:latin typeface="SabonMT"/>
              </a:rPr>
              <a:t>o</a:t>
            </a:r>
            <a:r>
              <a:rPr lang="en-GB" sz="1800" b="0" i="0" u="none" strike="noStrike" baseline="0" dirty="0">
                <a:latin typeface="SabonMT"/>
              </a:rPr>
              <a:t> you manage to reach for </a:t>
            </a:r>
            <a:r>
              <a:rPr lang="en-NL" sz="1800" b="0" i="0" u="none" strike="noStrike" baseline="0" dirty="0">
                <a:latin typeface="SabonMT"/>
              </a:rPr>
              <a:t>your phone or keyboard rather then your water bottle?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948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0" i="0" u="none" strike="noStrike" baseline="0" dirty="0">
                <a:latin typeface="SabonMT"/>
              </a:rPr>
              <a:t>The answers to these questions involve attention, perception and memory.</a:t>
            </a:r>
            <a:r>
              <a:rPr lang="en-NL" sz="1200" b="0" i="0" u="none" strike="noStrike" baseline="0" dirty="0">
                <a:latin typeface="SabonMT"/>
              </a:rPr>
              <a:t> Let’s take a moment to read the text on screen.</a:t>
            </a:r>
            <a:r>
              <a:rPr lang="en-GB" sz="1200" b="0" i="0" u="none" strike="noStrike" baseline="0" dirty="0">
                <a:latin typeface="SabonMT"/>
              </a:rPr>
              <a:t> </a:t>
            </a:r>
            <a:endParaRPr lang="en-NL" sz="1200" b="0" i="0" u="none" strike="noStrike" baseline="0" dirty="0">
              <a:latin typeface="SabonMT"/>
            </a:endParaRPr>
          </a:p>
          <a:p>
            <a:pPr algn="l"/>
            <a:endParaRPr lang="en-NL" sz="1200" b="0" i="0" u="none" strike="noStrike" baseline="0" dirty="0">
              <a:latin typeface="SabonMT"/>
            </a:endParaRPr>
          </a:p>
          <a:p>
            <a:pPr algn="l"/>
            <a:r>
              <a:rPr lang="en-GB" sz="1200" b="0" i="0" u="none" strike="noStrike" baseline="0" dirty="0">
                <a:latin typeface="SabonMT"/>
              </a:rPr>
              <a:t>Now, while you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are reading, you are moving your eyes along the lines of text—effortlessly. You are paying attention to reading; you perceive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words and know what they mean because you have learnt them and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they are stored in your memory. As you read on you may learn new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things that will also become stored in memory, but how will you be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able to recall what you have learned when it comes to </a:t>
            </a:r>
            <a:r>
              <a:rPr lang="en-NL" sz="1200" b="0" i="0" u="none" strike="noStrike" baseline="0" dirty="0">
                <a:latin typeface="SabonMT"/>
              </a:rPr>
              <a:t>applying it to the project brief</a:t>
            </a:r>
            <a:r>
              <a:rPr lang="en-GB" sz="1200" b="0" i="0" u="none" strike="noStrike" baseline="0" dirty="0">
                <a:latin typeface="SabonMT"/>
              </a:rPr>
              <a:t>?</a:t>
            </a:r>
            <a:endParaRPr lang="en-GB" dirty="0"/>
          </a:p>
          <a:p>
            <a:endParaRPr lang="en-NL" dirty="0"/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The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provides a rich source of </a:t>
            </a:r>
            <a:r>
              <a:rPr lang="en-NL" sz="1800" b="0" i="0" u="none" strike="noStrike" baseline="0" dirty="0">
                <a:latin typeface="SabonMT"/>
              </a:rPr>
              <a:t>information; of</a:t>
            </a:r>
            <a:r>
              <a:rPr lang="en-GB" sz="1800" b="0" i="0" u="none" strike="noStrike" baseline="0" dirty="0">
                <a:latin typeface="SabonMT"/>
              </a:rPr>
              <a:t>sights, sounds and smells, and we perceive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around us. We attend to parts that interest us, look around it, make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actions in it and upon it. We can remember what we did and what we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heard and who we saw some time later. In this complex environment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we need to know who we are, where we are, what is around us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where things are in relation to each other and to us. We need to decide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whether what we detect is important, and how we should respond to it.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All these things seem so familiar, simple and effortless it would be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easy to think there is little to explain—we just ‘do’ them. However,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the way we are able to encode, interpret and respond to the complexity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stimuli around us does need explanation. This is an exciting and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challenging task, and it is at the heart of the questions asked by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cognitive </a:t>
            </a:r>
            <a:r>
              <a:rPr lang="en-NL" sz="1800" b="0" i="0" u="none" strike="noStrike" baseline="0" dirty="0">
                <a:latin typeface="SabonMT"/>
              </a:rPr>
              <a:t>scientist and it is what you need to define in code to create a robot!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13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When psychology first began it was believed that it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should be the study of conscious experience. </a:t>
            </a:r>
            <a:r>
              <a:rPr lang="en-NL" sz="1200" b="0" i="0" u="none" strike="noStrike" baseline="0" dirty="0">
                <a:latin typeface="SabonMT"/>
              </a:rPr>
              <a:t>*Talk about introspection*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sz="1200" b="0" i="0" u="none" strike="noStrike" baseline="0" dirty="0">
              <a:latin typeface="Sabon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dirty="0">
                <a:latin typeface="SabonMT"/>
              </a:rPr>
              <a:t>The early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psychologists such as William James (1890) appreciated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the intimate relationship between attention, perception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and memory, and produced some of the best subjective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descriptions of the contents and operations of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mind. Even before James, other researchers attempted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to measure the units of sensation that they believed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made up the primitive units of experience. For many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years the study of the contents of mind were abandoned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as impossible to measure scientifically while the</a:t>
            </a:r>
            <a:r>
              <a:rPr lang="en-NL" sz="1200" b="0" i="0" u="none" strike="noStrike" baseline="0" dirty="0">
                <a:latin typeface="SabonMT"/>
              </a:rPr>
              <a:t> </a:t>
            </a:r>
            <a:r>
              <a:rPr lang="en-GB" sz="1200" b="0" i="0" u="none" strike="noStrike" baseline="0" dirty="0">
                <a:latin typeface="SabonMT"/>
              </a:rPr>
              <a:t>Behaviourist movement concentrated on stimulus–response relationships.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00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5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44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13 december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Refresher on Decision-making and Actions</a:t>
            </a:r>
            <a:endParaRPr lang="en-NL">
              <a:latin typeface="Open Sans"/>
              <a:ea typeface="Open Sans"/>
              <a:cs typeface="Open Sans"/>
            </a:endParaRPr>
          </a:p>
          <a:p>
            <a:r>
              <a:rPr lang="en-GB">
                <a:latin typeface="Open Sans"/>
                <a:ea typeface="Open Sans"/>
                <a:cs typeface="Open Sans"/>
              </a:rPr>
              <a:t>Responsible </a:t>
            </a:r>
            <a:r>
              <a:rPr lang="en-GB" dirty="0">
                <a:latin typeface="Open Sans"/>
                <a:ea typeface="Open Sans"/>
                <a:cs typeface="Open Sans"/>
              </a:rPr>
              <a:t>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Refresher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F69DA4F-377B-F46F-E1BD-4A2F02B904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446" b="1444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0980C-1202-F7C8-4AFD-0722534089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958" y="956511"/>
            <a:ext cx="5511132" cy="2544678"/>
          </a:xfrm>
        </p:spPr>
        <p:txBody>
          <a:bodyPr/>
          <a:lstStyle/>
          <a:p>
            <a:r>
              <a:rPr lang="en-NL" dirty="0"/>
              <a:t>I just scientifically proven that in order to learn well you should hand in your phone and close your laptop during and after the lectures! </a:t>
            </a:r>
          </a:p>
          <a:p>
            <a:r>
              <a:rPr lang="en-NL" dirty="0"/>
              <a:t>Please hand them in now!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2E35FE-9E81-38A5-5669-186D4ECB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958" y="75310"/>
            <a:ext cx="5511132" cy="881201"/>
          </a:xfrm>
        </p:spPr>
        <p:txBody>
          <a:bodyPr/>
          <a:lstStyle/>
          <a:p>
            <a:r>
              <a:rPr lang="en-NL" dirty="0"/>
              <a:t>Good news!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5D95F-29DD-975F-BB75-D3E082C0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38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2631E-68A5-1C63-D204-BF9F85FF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A8200-99DD-436D-A595-DB3663BE59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Before the lecture please hand-in your phone and go for a brief 5 min walk. Afterwards: Free coffee. Tutorial? </a:t>
            </a:r>
            <a:r>
              <a:rPr lang="en-NL" sz="2800" dirty="0">
                <a:sym typeface="Wingdings" panose="05000000000000000000" pitchFamily="2" charset="2"/>
              </a:rPr>
              <a:t> Phones back!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DB01D-A747-8E0F-3138-8CF8895A19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2117" y="2245648"/>
            <a:ext cx="11144920" cy="3735895"/>
          </a:xfrm>
        </p:spPr>
        <p:txBody>
          <a:bodyPr/>
          <a:lstStyle/>
          <a:p>
            <a:r>
              <a:rPr lang="en-NL" sz="1800" dirty="0"/>
              <a:t>Introduction to cognition</a:t>
            </a:r>
          </a:p>
          <a:p>
            <a:pPr lvl="1"/>
            <a:r>
              <a:rPr lang="en-NL" sz="1800" dirty="0"/>
              <a:t>Lecture (afterwards 20-min walking break)</a:t>
            </a:r>
          </a:p>
          <a:p>
            <a:r>
              <a:rPr lang="en-NL" sz="1800" dirty="0"/>
              <a:t>Perception</a:t>
            </a:r>
          </a:p>
          <a:p>
            <a:pPr lvl="1"/>
            <a:r>
              <a:rPr lang="en-NL" sz="1800" dirty="0"/>
              <a:t>Lecture</a:t>
            </a:r>
            <a:r>
              <a:rPr lang="en-NL" sz="1600" dirty="0"/>
              <a:t> (afterwards 20-min walking break)</a:t>
            </a:r>
            <a:endParaRPr lang="en-NL" sz="1500" dirty="0"/>
          </a:p>
          <a:p>
            <a:pPr lvl="1"/>
            <a:r>
              <a:rPr lang="en-NL" sz="1800" dirty="0"/>
              <a:t>Tutorial: Create a flowchart for perceptual processing of sensory information for your robot!</a:t>
            </a:r>
          </a:p>
          <a:p>
            <a:r>
              <a:rPr lang="en-NL" sz="1800" dirty="0"/>
              <a:t>Lunch</a:t>
            </a:r>
          </a:p>
          <a:p>
            <a:r>
              <a:rPr lang="en-NL" sz="1800" dirty="0"/>
              <a:t>Learning</a:t>
            </a:r>
          </a:p>
          <a:p>
            <a:pPr lvl="1"/>
            <a:r>
              <a:rPr lang="en-NL" sz="1800"/>
              <a:t>Lecture (afterwards 20-min walking break)</a:t>
            </a:r>
            <a:endParaRPr lang="en-NL" sz="1800" dirty="0"/>
          </a:p>
          <a:p>
            <a:pPr lvl="1"/>
            <a:r>
              <a:rPr lang="en-NL" sz="1800" dirty="0"/>
              <a:t>Tutorial: Create a flowchart for information; encoded perceptions, processing (a.k.a. learning) for your robot!</a:t>
            </a:r>
          </a:p>
          <a:p>
            <a:r>
              <a:rPr lang="en-NL" sz="1800" dirty="0"/>
              <a:t>Fin!</a:t>
            </a:r>
            <a:endParaRPr lang="en-NL" dirty="0"/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053B07-0E68-BAD7-ED07-6F55870A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Today’s Schedule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8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Cognitive science deals with the m</a:t>
            </a:r>
            <a:r>
              <a:rPr lang="en-GB" dirty="0" err="1"/>
              <a:t>ental</a:t>
            </a:r>
            <a:r>
              <a:rPr lang="en-GB" dirty="0"/>
              <a:t> faculties </a:t>
            </a:r>
            <a:r>
              <a:rPr lang="en-NL" dirty="0"/>
              <a:t>of </a:t>
            </a:r>
            <a:r>
              <a:rPr lang="en-GB" dirty="0"/>
              <a:t>language, perception, memory, attention, reasoning, and emotion</a:t>
            </a:r>
            <a:endParaRPr lang="en-NL" dirty="0"/>
          </a:p>
          <a:p>
            <a:r>
              <a:rPr lang="en-NL" dirty="0"/>
              <a:t>This block we will go into systems concerning:</a:t>
            </a:r>
          </a:p>
          <a:p>
            <a:pPr lvl="1"/>
            <a:r>
              <a:rPr lang="en-NL" dirty="0"/>
              <a:t>Perception: Visual (&amp; </a:t>
            </a:r>
            <a:r>
              <a:rPr lang="en-NL" dirty="0" err="1"/>
              <a:t>kinestaethic</a:t>
            </a:r>
            <a:r>
              <a:rPr lang="en-NL" dirty="0"/>
              <a:t>)</a:t>
            </a:r>
          </a:p>
          <a:p>
            <a:pPr lvl="1"/>
            <a:r>
              <a:rPr lang="en-NL" dirty="0"/>
              <a:t>Memory: Learning</a:t>
            </a:r>
          </a:p>
          <a:p>
            <a:pPr lvl="1"/>
            <a:r>
              <a:rPr lang="en-NL" dirty="0"/>
              <a:t>Reasoning: Decision-making</a:t>
            </a:r>
          </a:p>
          <a:p>
            <a:pPr lvl="1"/>
            <a:r>
              <a:rPr lang="en-NL" dirty="0"/>
              <a:t>Emotion: Learning &amp; motivation/goals setting</a:t>
            </a:r>
          </a:p>
          <a:p>
            <a:endParaRPr lang="en-NL" dirty="0"/>
          </a:p>
          <a:p>
            <a:r>
              <a:rPr lang="en-NL" dirty="0"/>
              <a:t>Next block we will go further into:</a:t>
            </a:r>
          </a:p>
          <a:p>
            <a:pPr lvl="1"/>
            <a:r>
              <a:rPr lang="en-NL" dirty="0"/>
              <a:t>Language</a:t>
            </a:r>
          </a:p>
          <a:p>
            <a:pPr lvl="1"/>
            <a:r>
              <a:rPr lang="en-NL" dirty="0"/>
              <a:t>Attention</a:t>
            </a:r>
          </a:p>
          <a:p>
            <a:pPr lvl="1"/>
            <a:r>
              <a:rPr lang="en-NL" dirty="0"/>
              <a:t>Perception: Auditory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will we do this block?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r>
              <a:rPr lang="en-NL" dirty="0"/>
              <a:t>Be back in 20 minutes for the perception lecture!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5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ACE79D3-F672-8A78-BC30-061B47881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193" b="819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EA9F-151B-A399-91BA-7EA5DAB152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About cognition? But we’re making robots not humans...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F538D-32A2-1351-4109-C34D6A86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lecture...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3FCBC-7EE6-78A5-9BF0-25E07949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5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BD4B1-9B7A-7FC9-29DE-AE2FA7BC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28E9-801B-DA1B-F85D-79324116F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	 Cognition		      VS	 Psychology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A7A4E-0848-E409-C3A3-08617C641F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Cognitive science is concerned with the changes occurring in the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nervous system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when an individual performs some high level cognitive function. It aims at studying how different parts of the brain work in tandem to produce a particular reaction to a given stimulus. The field is more research based. 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C91F42-2A9D-6F4A-5B1F-0EC9BAE69F8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Psychology on the other hand deals with people with feelings and does </a:t>
            </a:r>
            <a:r>
              <a:rPr lang="en-US" sz="1800" b="1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not look at them as research objects only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. It is more interventional in nature. It helps people to work on their thinking to improve their </a:t>
            </a:r>
            <a:r>
              <a:rPr lang="en-US" sz="1800" dirty="0" err="1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behaviour</a:t>
            </a:r>
            <a:r>
              <a:rPr lang="en-US" sz="1800" dirty="0">
                <a:effectLst/>
                <a:latin typeface="inherit"/>
                <a:ea typeface="Arial" panose="020B0604020202020204" pitchFamily="34" charset="0"/>
                <a:cs typeface="Calibri Light" panose="020F0302020204030204" pitchFamily="34" charset="0"/>
              </a:rPr>
              <a:t> in society.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725E1-AECE-B97E-5D6B-6A572CB5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05729" cy="867684"/>
          </a:xfrm>
        </p:spPr>
        <p:txBody>
          <a:bodyPr/>
          <a:lstStyle/>
          <a:p>
            <a:r>
              <a:rPr lang="en-NL" dirty="0"/>
              <a:t>Cognition: Attention, Perception, Memory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4D3626-6F0A-2D53-4936-13AD50B8E895}"/>
              </a:ext>
            </a:extLst>
          </p:cNvPr>
          <p:cNvCxnSpPr/>
          <p:nvPr/>
        </p:nvCxnSpPr>
        <p:spPr>
          <a:xfrm flipV="1">
            <a:off x="6096000" y="1877670"/>
            <a:ext cx="0" cy="40298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60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BB3A7-EB28-ABFA-6188-039F3308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CD2A5-C66C-369F-8C72-549B2195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Introspection 				Behaviourism 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92BE7-2056-9F54-B747-2CADFD11EEB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Measuring the mind by looking into one’s con</a:t>
            </a:r>
            <a:r>
              <a:rPr lang="en-US" dirty="0"/>
              <a:t>s</a:t>
            </a:r>
            <a:r>
              <a:rPr lang="en-NL" dirty="0" err="1"/>
              <a:t>ciousness</a:t>
            </a:r>
            <a:endParaRPr lang="en-NL" dirty="0"/>
          </a:p>
          <a:p>
            <a:pPr lvl="1"/>
            <a:r>
              <a:rPr lang="en-US" dirty="0"/>
              <a:t>E</a:t>
            </a:r>
            <a:r>
              <a:rPr lang="en-NL" dirty="0"/>
              <a:t>.g. </a:t>
            </a:r>
            <a:r>
              <a:rPr lang="en-US" dirty="0"/>
              <a:t>S</a:t>
            </a:r>
            <a:r>
              <a:rPr lang="en-NL" dirty="0"/>
              <a:t>elf-reflection</a:t>
            </a:r>
          </a:p>
          <a:p>
            <a:pPr lvl="1"/>
            <a:r>
              <a:rPr lang="en-NL" dirty="0"/>
              <a:t>Sigmund Freud’s approach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BB9C1-2435-CC7F-5DF6-7534EB3653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Measuring the mind by registering behaviours</a:t>
            </a:r>
          </a:p>
          <a:p>
            <a:pPr lvl="1"/>
            <a:r>
              <a:rPr lang="en-NL" dirty="0"/>
              <a:t>Stimulus-Response relationships</a:t>
            </a:r>
          </a:p>
          <a:p>
            <a:pPr lvl="1"/>
            <a:r>
              <a:rPr lang="en-US" dirty="0"/>
              <a:t>E</a:t>
            </a:r>
            <a:r>
              <a:rPr lang="en-NL" dirty="0"/>
              <a:t>.g exams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98ECE5-AE6A-0290-9D4F-D3FDF48E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the beginning... </a:t>
            </a:r>
            <a:endParaRPr lang="en-GB" dirty="0"/>
          </a:p>
        </p:txBody>
      </p:sp>
      <p:pic>
        <p:nvPicPr>
          <p:cNvPr id="1026" name="Picture 2" descr="Sigmund Freud - Wikipedia">
            <a:extLst>
              <a:ext uri="{FF2B5EF4-FFF2-40B4-BE49-F238E27FC236}">
                <a16:creationId xmlns:a16="http://schemas.microsoft.com/office/drawing/2014/main" id="{44EFB17F-3094-45F7-13D8-B13A10C0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66" y="3429000"/>
            <a:ext cx="1786778" cy="24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4D2F202-7324-D7E7-30B7-A1636ED33683}"/>
              </a:ext>
            </a:extLst>
          </p:cNvPr>
          <p:cNvSpPr txBox="1">
            <a:spLocks/>
          </p:cNvSpPr>
          <p:nvPr/>
        </p:nvSpPr>
        <p:spPr>
          <a:xfrm>
            <a:off x="8067174" y="3741878"/>
            <a:ext cx="3580389" cy="2176192"/>
          </a:xfrm>
          <a:prstGeom prst="rect">
            <a:avLst/>
          </a:prstGeom>
        </p:spPr>
        <p:txBody>
          <a:bodyPr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endParaRPr lang="en-NL" dirty="0"/>
          </a:p>
          <a:p>
            <a:pPr marL="0" indent="-29700">
              <a:buFont typeface="Arial" panose="020B0604020202020204" pitchFamily="34" charset="0"/>
              <a:buNone/>
            </a:pPr>
            <a:r>
              <a:rPr lang="en-NL" dirty="0"/>
              <a:t>But how to quantify the mind itself </a:t>
            </a:r>
            <a:r>
              <a:rPr lang="en-NL" dirty="0" err="1"/>
              <a:t>remaind</a:t>
            </a:r>
            <a:r>
              <a:rPr lang="en-NL" dirty="0"/>
              <a:t> a mystery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8" name="Picture 4" descr="William James - Wikipedia">
            <a:extLst>
              <a:ext uri="{FF2B5EF4-FFF2-40B4-BE49-F238E27FC236}">
                <a16:creationId xmlns:a16="http://schemas.microsoft.com/office/drawing/2014/main" id="{E794ED7C-0770-CA0A-42F4-22551497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32" y="4175015"/>
            <a:ext cx="1408942" cy="18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4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7F530-7A02-58D2-9E56-50788D3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FE3B-998D-A027-BC43-65749E26C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Computers &amp; information 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E1883-58BF-1AD8-4055-1ED06F4352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Cognition: the mind as a computer</a:t>
            </a:r>
          </a:p>
          <a:p>
            <a:pPr lvl="1"/>
            <a:r>
              <a:rPr lang="en-US" dirty="0"/>
              <a:t>I</a:t>
            </a:r>
            <a:r>
              <a:rPr lang="en-NL" dirty="0" err="1"/>
              <a:t>nput</a:t>
            </a:r>
            <a:r>
              <a:rPr lang="en-NL" dirty="0"/>
              <a:t> – Processing – Output</a:t>
            </a:r>
          </a:p>
          <a:p>
            <a:pPr lvl="1"/>
            <a:r>
              <a:rPr lang="en-NL" dirty="0"/>
              <a:t>Simply put: how we know things</a:t>
            </a:r>
          </a:p>
          <a:p>
            <a:pPr marL="0" indent="-29700">
              <a:buNone/>
            </a:pPr>
            <a:endParaRPr lang="en-NL" dirty="0"/>
          </a:p>
          <a:p>
            <a:r>
              <a:rPr lang="en-GB" dirty="0"/>
              <a:t>Immanuel Kant</a:t>
            </a:r>
          </a:p>
          <a:p>
            <a:pPr lvl="1"/>
            <a:r>
              <a:rPr lang="en-GB" dirty="0"/>
              <a:t>Sensation is organized stimuli</a:t>
            </a:r>
          </a:p>
          <a:p>
            <a:pPr lvl="1"/>
            <a:r>
              <a:rPr lang="en-GB" dirty="0"/>
              <a:t>Perception is organized sensation</a:t>
            </a:r>
          </a:p>
          <a:p>
            <a:pPr lvl="1"/>
            <a:r>
              <a:rPr lang="en-GB" dirty="0"/>
              <a:t>Conception is organized perception</a:t>
            </a:r>
          </a:p>
          <a:p>
            <a:pPr lvl="1"/>
            <a:r>
              <a:rPr lang="en-GB" dirty="0"/>
              <a:t>Science is organized conception</a:t>
            </a:r>
          </a:p>
          <a:p>
            <a:pPr marL="0" indent="-2970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0931-7B42-6611-0562-857F59CF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But then...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2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recoveres</a:t>
            </a:r>
            <a:r>
              <a:rPr lang="en-GB" dirty="0"/>
              <a:t>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sensors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634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667D4-C3FF-08FC-A3C0-CA08D6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23975-48AE-6D56-DD65-8635DF33E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3200" dirty="0"/>
              <a:t>Windows task manager for humans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705D8-E55B-2FDC-5C56-BE2E9B5A7A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2000" dirty="0"/>
              <a:t>Attention is how the brain controls its own information processing</a:t>
            </a:r>
          </a:p>
          <a:p>
            <a:r>
              <a:rPr lang="en-GB" sz="2000" dirty="0"/>
              <a:t>Can be measured through conscious introspection, overt and implicit </a:t>
            </a:r>
            <a:r>
              <a:rPr lang="en-GB" sz="2000" dirty="0" err="1"/>
              <a:t>behaviors</a:t>
            </a:r>
            <a:r>
              <a:rPr lang="en-GB" sz="2000" dirty="0"/>
              <a:t>, electrophysiology and brain imaging</a:t>
            </a:r>
          </a:p>
          <a:p>
            <a:r>
              <a:rPr lang="en-GB" sz="2000" b="1" dirty="0"/>
              <a:t>External attention </a:t>
            </a:r>
            <a:r>
              <a:rPr lang="en-GB" sz="2000" dirty="0"/>
              <a:t>– selection and modulation of sensory information</a:t>
            </a:r>
          </a:p>
          <a:p>
            <a:pPr lvl="1"/>
            <a:r>
              <a:rPr lang="en-GB" sz="2000" dirty="0"/>
              <a:t>Selects locations in space, points in time, or modality-specific input</a:t>
            </a:r>
          </a:p>
          <a:p>
            <a:pPr lvl="1"/>
            <a:r>
              <a:rPr lang="en-GB" sz="2000" dirty="0"/>
              <a:t>Feature-based or object-based </a:t>
            </a:r>
          </a:p>
          <a:p>
            <a:pPr lvl="1"/>
            <a:r>
              <a:rPr lang="en-GB" sz="2000" dirty="0"/>
              <a:t>Integration of objects/features over space, time and modality</a:t>
            </a:r>
          </a:p>
          <a:p>
            <a:r>
              <a:rPr lang="en-GB" sz="2000" b="1" dirty="0"/>
              <a:t>Internal attention </a:t>
            </a:r>
            <a:r>
              <a:rPr lang="en-GB" sz="2000" dirty="0"/>
              <a:t>– selection, modulation and maintenance of internally generated information</a:t>
            </a:r>
          </a:p>
          <a:p>
            <a:pPr lvl="1"/>
            <a:r>
              <a:rPr lang="en-GB" sz="2000" dirty="0"/>
              <a:t>High-level cognitive (thoughts, plans, rules &amp; responses, self-monitoring, memories)</a:t>
            </a:r>
          </a:p>
          <a:p>
            <a:pPr lvl="1"/>
            <a:r>
              <a:rPr lang="en-GB" sz="2000" dirty="0"/>
              <a:t>Low-level cognitive (bodily functions – pain, hunger, etc.)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696C82-D91F-6466-6B5A-BE725152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19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65287-43E1-EAC0-89B5-28A5726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FF1E-D937-EC2D-E311-0F2F399D6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sz="2800" dirty="0"/>
              <a:t>Windows task manager for humans; for our purposes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53D7F-D792-0472-F839-381CF8C7DC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b="1" dirty="0"/>
              <a:t>LIMITED</a:t>
            </a:r>
            <a:r>
              <a:rPr lang="en-GB" dirty="0"/>
              <a:t> </a:t>
            </a:r>
            <a:r>
              <a:rPr lang="en-GB" b="1" dirty="0"/>
              <a:t>CAPACITY</a:t>
            </a:r>
            <a:r>
              <a:rPr lang="en-GB" dirty="0"/>
              <a:t> – evolved out of necessity to focus limited processing capacity to the most important information</a:t>
            </a:r>
          </a:p>
          <a:p>
            <a:r>
              <a:rPr lang="en-GB" b="1" dirty="0"/>
              <a:t>SELECTION</a:t>
            </a:r>
            <a:r>
              <a:rPr lang="en-GB" dirty="0"/>
              <a:t> – multiple stimuli compete for selection and the goal is to select the stimulus most relevant to current tasks and goals;</a:t>
            </a:r>
          </a:p>
          <a:p>
            <a:r>
              <a:rPr lang="en-GB" b="1" dirty="0"/>
              <a:t>MODULATION</a:t>
            </a:r>
            <a:r>
              <a:rPr lang="en-GB" dirty="0"/>
              <a:t> – once a stimulus is selected, attention also determines how well it will be processed, how fast and how accurately, and whether it will be later remembered</a:t>
            </a:r>
          </a:p>
          <a:p>
            <a:r>
              <a:rPr lang="en-GB" b="1" dirty="0"/>
              <a:t>VIGILANCE</a:t>
            </a:r>
            <a:r>
              <a:rPr lang="en-GB" dirty="0"/>
              <a:t> – closely related to modulation (which is limited in time and has immediate effects); the ability to sustain attention over extended periods of time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959839-7FA0-F0FD-EB95-90A6CF5B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0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5A187-E6C3-B3EC-7B7E-ECA4F35B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6076-0F07-851C-1FCD-18E26F00390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295176" cy="4154984"/>
          </a:xfrm>
        </p:spPr>
        <p:txBody>
          <a:bodyPr/>
          <a:lstStyle/>
          <a:p>
            <a:r>
              <a:rPr lang="en-NL" sz="2000" dirty="0"/>
              <a:t>So, what happens why you have attentively watched this lecture?</a:t>
            </a:r>
          </a:p>
          <a:p>
            <a:pPr lvl="1"/>
            <a:r>
              <a:rPr lang="en-NL" sz="2000" dirty="0"/>
              <a:t>It was continually selected for perceptual processing; for storing in you short-term memory; declarative knowledge </a:t>
            </a:r>
            <a:r>
              <a:rPr lang="en-NL" sz="2000" dirty="0">
                <a:sym typeface="Wingdings" panose="05000000000000000000" pitchFamily="2" charset="2"/>
              </a:rPr>
              <a:t> you can retrieve and express it in language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 processing</a:t>
            </a:r>
            <a:r>
              <a:rPr lang="en-NL" sz="1800" dirty="0"/>
              <a:t>: </a:t>
            </a:r>
            <a:r>
              <a:rPr lang="en-GB" sz="1800" dirty="0"/>
              <a:t>One of the types of rehearsal in the levels of processing approach, in which information is recirculated at the same level with no additional processing for depth.</a:t>
            </a:r>
            <a:r>
              <a:rPr lang="en-NL" sz="1800" dirty="0"/>
              <a:t> (repeat set of words)</a:t>
            </a:r>
            <a:endParaRPr lang="en-GB" sz="1800" dirty="0"/>
          </a:p>
          <a:p>
            <a:pPr lvl="1"/>
            <a:r>
              <a:rPr lang="en-NL" sz="2000" dirty="0"/>
              <a:t>If you then start applying it in class to design you perceptual model/computer vision information pipeline, then you are really learning; demonstratable knowledge</a:t>
            </a:r>
          </a:p>
          <a:p>
            <a:pPr lvl="2"/>
            <a:r>
              <a:rPr lang="en-NL" sz="1800" dirty="0"/>
              <a:t>Memory </a:t>
            </a:r>
            <a:r>
              <a:rPr lang="en-GB" sz="1800" dirty="0"/>
              <a:t>Type II processing</a:t>
            </a:r>
            <a:r>
              <a:rPr lang="en-NL" sz="1800" dirty="0"/>
              <a:t>: </a:t>
            </a:r>
            <a:r>
              <a:rPr lang="en-GB" sz="1800" dirty="0"/>
              <a:t>According the levels of processing approach, this type involves recoding of information to another level of depth and leads to a more durable memory trace.</a:t>
            </a:r>
            <a:r>
              <a:rPr lang="en-NL" sz="1800" dirty="0"/>
              <a:t> (remember set of words)</a:t>
            </a:r>
          </a:p>
          <a:p>
            <a:r>
              <a:rPr lang="en-NL" sz="2000" dirty="0"/>
              <a:t>However, if you get into a situation which is very attentional demanding you attentionally select other information for processing: Type I processing is overridden.</a:t>
            </a:r>
          </a:p>
          <a:p>
            <a:pPr lvl="1"/>
            <a:r>
              <a:rPr lang="en-NL" sz="2000" dirty="0"/>
              <a:t>So that’s something we must avoid! </a:t>
            </a:r>
          </a:p>
          <a:p>
            <a:pPr lvl="1"/>
            <a:r>
              <a:rPr lang="en-NL" sz="2000" dirty="0"/>
              <a:t>Smartphones and laptops are designed to be attentionally demanding.</a:t>
            </a:r>
          </a:p>
          <a:p>
            <a:pPr lvl="1"/>
            <a:r>
              <a:rPr lang="en-NL" sz="2000" dirty="0"/>
              <a:t>However, perceiving little to no attentionally demanding stimuli helps: walking, looking at nature, meditation, counting sheep etc.</a:t>
            </a:r>
            <a:endParaRPr lang="en-GB" sz="2000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FCFD2-2A84-32BC-590F-B107385E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Attentional &amp; Memory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856D60A9-69C8-3B71-1FF8-93AC07ACB0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3605" y="187158"/>
            <a:ext cx="2736683" cy="149124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17928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1763</Words>
  <Application>Microsoft Office PowerPoint</Application>
  <PresentationFormat>Widescreen</PresentationFormat>
  <Paragraphs>135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inherit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Refresher</vt:lpstr>
      <vt:lpstr>A lecture...</vt:lpstr>
      <vt:lpstr>Cognition: Attention, Perception, Memory</vt:lpstr>
      <vt:lpstr>In the beginning... </vt:lpstr>
      <vt:lpstr>But then...</vt:lpstr>
      <vt:lpstr>The Cognitive System</vt:lpstr>
      <vt:lpstr>Attention</vt:lpstr>
      <vt:lpstr>Attention</vt:lpstr>
      <vt:lpstr>Attentional &amp; Memory</vt:lpstr>
      <vt:lpstr>Good news!</vt:lpstr>
      <vt:lpstr>Today’s Schedule</vt:lpstr>
      <vt:lpstr>What will we do this block?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92</cp:revision>
  <dcterms:created xsi:type="dcterms:W3CDTF">2022-09-13T13:06:59Z</dcterms:created>
  <dcterms:modified xsi:type="dcterms:W3CDTF">2022-12-13T11:59:25Z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